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60" r:id="rId6"/>
    <p:sldId id="461" r:id="rId7"/>
    <p:sldId id="462" r:id="rId8"/>
    <p:sldId id="463" r:id="rId9"/>
    <p:sldId id="464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45"/>
        <p:guide pos="28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845;&#35838;&#26102;\U3_Lesson%2018%20Teaching%20in%20China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845;&#35838;&#26102;\U3_Lesson%2018%20Teaching%20in%20China.mp3" TargetMode="Externa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18  Teaching in China 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3　School Life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455" y="1851025"/>
            <a:ext cx="3858178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3"/>
          <p:cNvSpPr txBox="1"/>
          <p:nvPr/>
        </p:nvSpPr>
        <p:spPr>
          <a:xfrm>
            <a:off x="827723" y="523875"/>
            <a:ext cx="7488237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Are schools in China </a:t>
            </a:r>
            <a:r>
              <a:rPr lang="en-US" altLang="zh-CN" sz="28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and </a:t>
            </a: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Canada the same? Read the lesson and list some differences between Chinese and Canadian schools.</a:t>
            </a:r>
            <a:endParaRPr lang="en-US" altLang="zh-CN" sz="2800" b="1" dirty="0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7" name="椭圆 16386"/>
          <p:cNvSpPr/>
          <p:nvPr/>
        </p:nvSpPr>
        <p:spPr>
          <a:xfrm>
            <a:off x="34925" y="260350"/>
            <a:ext cx="684213" cy="576263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endParaRPr lang="en-US" altLang="zh-CN" sz="32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8" name="Rectangle 3"/>
          <p:cNvSpPr/>
          <p:nvPr/>
        </p:nvSpPr>
        <p:spPr>
          <a:xfrm>
            <a:off x="250825" y="2133600"/>
            <a:ext cx="8713788" cy="1511300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2" charset="0"/>
              </a:rPr>
              <a:t>China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16389" name="Rectangle 3"/>
          <p:cNvSpPr/>
          <p:nvPr/>
        </p:nvSpPr>
        <p:spPr>
          <a:xfrm>
            <a:off x="250825" y="3500438"/>
            <a:ext cx="8713788" cy="1368425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cs typeface="+mn-ea"/>
              </a:rPr>
              <a:t>Canada</a:t>
            </a:r>
            <a:endParaRPr lang="en-US" altLang="zh-CN"/>
          </a:p>
        </p:txBody>
      </p:sp>
      <p:sp>
        <p:nvSpPr>
          <p:cNvPr id="16390" name="线形标注 2(带强调线) 16389"/>
          <p:cNvSpPr/>
          <p:nvPr/>
        </p:nvSpPr>
        <p:spPr>
          <a:xfrm>
            <a:off x="2916238" y="2636838"/>
            <a:ext cx="2660650" cy="609600"/>
          </a:xfrm>
          <a:prstGeom prst="accentCallout2">
            <a:avLst>
              <a:gd name="adj1" fmla="val 18750"/>
              <a:gd name="adj2" fmla="val -2866"/>
              <a:gd name="adj3" fmla="val 18750"/>
              <a:gd name="adj4" fmla="val -32338"/>
              <a:gd name="adj5" fmla="val -26824"/>
              <a:gd name="adj6" fmla="val -63009"/>
            </a:avLst>
          </a:prstGeom>
          <a:noFill/>
          <a:ln w="9525">
            <a:noFill/>
          </a:ln>
        </p:spPr>
        <p:txBody>
          <a:bodyPr/>
          <a:lstStyle/>
          <a:p>
            <a:pPr lvl="0" algn="ctr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2267840" y="2060905"/>
            <a:ext cx="5761037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Teachers moved from classroom to classroom for their class.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2" name="线形标注 2(带强调线) 16391"/>
          <p:cNvSpPr/>
          <p:nvPr/>
        </p:nvSpPr>
        <p:spPr>
          <a:xfrm>
            <a:off x="3132138" y="4003675"/>
            <a:ext cx="2660650" cy="609600"/>
          </a:xfrm>
          <a:prstGeom prst="accentCallout2">
            <a:avLst>
              <a:gd name="adj1" fmla="val 18750"/>
              <a:gd name="adj2" fmla="val -2866"/>
              <a:gd name="adj3" fmla="val 18750"/>
              <a:gd name="adj4" fmla="val -12588"/>
              <a:gd name="adj5" fmla="val -27083"/>
              <a:gd name="adj6" fmla="val -58352"/>
            </a:avLst>
          </a:prstGeom>
          <a:noFill/>
          <a:ln w="9525">
            <a:noFill/>
          </a:ln>
        </p:spPr>
        <p:txBody>
          <a:bodyPr/>
          <a:lstStyle/>
          <a:p>
            <a:pPr lvl="0" algn="ctr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2483855" y="3356995"/>
            <a:ext cx="5761038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Students moved from classroom to classroom for their class.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/>
      <p:bldP spid="16389" grpId="0" build="p"/>
      <p:bldP spid="52232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23"/>
          <p:cNvSpPr txBox="1"/>
          <p:nvPr/>
        </p:nvSpPr>
        <p:spPr>
          <a:xfrm>
            <a:off x="971868" y="399733"/>
            <a:ext cx="7199312" cy="518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Fill in the blanks with words in the box.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539750" y="1125855"/>
            <a:ext cx="7727950" cy="51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nervous    friendly   relaxed    wonderful     teach</a:t>
            </a:r>
            <a:endParaRPr lang="en-US" altLang="zh-CN" sz="2800" b="1">
              <a:solidFill>
                <a:srgbClr val="66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315913" y="1917700"/>
            <a:ext cx="8534400" cy="3078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didn’t know anyone at the party. But everyone was very ________.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Spring is nice and warm. It is a   _______   season.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Li Ming is going to give a talk. He is quite _______.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I’m a teacher. I </a:t>
            </a:r>
            <a:r>
              <a:rPr lang="en-US" altLang="zh-CN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_______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music at a middle school.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After a busy day, I like to sit and drink a cup of tea. It makes me feel _______.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4" name="矩形 17413"/>
          <p:cNvSpPr/>
          <p:nvPr/>
        </p:nvSpPr>
        <p:spPr>
          <a:xfrm>
            <a:off x="5442585" y="2781300"/>
            <a:ext cx="185178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wonderful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5" name="矩形 17414"/>
          <p:cNvSpPr/>
          <p:nvPr/>
        </p:nvSpPr>
        <p:spPr>
          <a:xfrm>
            <a:off x="1635443" y="2263140"/>
            <a:ext cx="138811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friendly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6" name="矩形 17415"/>
          <p:cNvSpPr/>
          <p:nvPr/>
        </p:nvSpPr>
        <p:spPr>
          <a:xfrm>
            <a:off x="7027863" y="3197543"/>
            <a:ext cx="138811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nervous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7" name="矩形 17416"/>
          <p:cNvSpPr/>
          <p:nvPr/>
        </p:nvSpPr>
        <p:spPr>
          <a:xfrm>
            <a:off x="3347915" y="3645015"/>
            <a:ext cx="99250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teach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8" name="矩形 17417"/>
          <p:cNvSpPr/>
          <p:nvPr/>
        </p:nvSpPr>
        <p:spPr>
          <a:xfrm>
            <a:off x="3315970" y="4477703"/>
            <a:ext cx="130238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relaxed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5" name="图片 4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3930" y="488124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6" grpId="0"/>
      <p:bldP spid="17417" grpId="0"/>
      <p:bldP spid="174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23"/>
          <p:cNvSpPr txBox="1"/>
          <p:nvPr/>
        </p:nvSpPr>
        <p:spPr>
          <a:xfrm>
            <a:off x="684213" y="620713"/>
            <a:ext cx="7991475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Work in groups. Interview your classmates and fill in the table.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6" name="Rectangle 4"/>
          <p:cNvSpPr/>
          <p:nvPr/>
        </p:nvSpPr>
        <p:spPr>
          <a:xfrm>
            <a:off x="755333" y="1709420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2" charset="0"/>
              </a:rPr>
              <a:t>Example:</a:t>
            </a:r>
            <a:endParaRPr lang="en-US" altLang="zh-CN" sz="2800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18437" name="Rectangle 4"/>
          <p:cNvSpPr/>
          <p:nvPr/>
        </p:nvSpPr>
        <p:spPr>
          <a:xfrm>
            <a:off x="612775" y="2285683"/>
            <a:ext cx="7991475" cy="1944687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A: Do you do your homework?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B: Yes. I always do my homework.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A: Do you help out at </a:t>
            </a:r>
            <a:r>
              <a:rPr lang="en-US" altLang="zh-CN" sz="2800" b="1" i="1" dirty="0" smtClean="0">
                <a:solidFill>
                  <a:srgbClr val="0000CC"/>
                </a:solidFill>
                <a:latin typeface="Times New Roman" panose="02020603050405020304" pitchFamily="2" charset="0"/>
              </a:rPr>
              <a:t>home?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2" charset="0"/>
              </a:rPr>
              <a:t>B: Yes. I sometimes wash the dishes.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6930" y="438721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build="p"/>
      <p:bldP spid="1843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表格 19457"/>
          <p:cNvGraphicFramePr/>
          <p:nvPr/>
        </p:nvGraphicFramePr>
        <p:xfrm>
          <a:off x="539750" y="1268413"/>
          <a:ext cx="8280400" cy="4196080"/>
        </p:xfrm>
        <a:graphic>
          <a:graphicData uri="http://schemas.openxmlformats.org/drawingml/2006/table">
            <a:tbl>
              <a:tblPr/>
              <a:tblGrid>
                <a:gridCol w="1168400"/>
                <a:gridCol w="2017713"/>
                <a:gridCol w="1852612"/>
                <a:gridCol w="1630363"/>
                <a:gridCol w="1611312"/>
              </a:tblGrid>
              <a:tr h="94456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Name</a:t>
                      </a:r>
                      <a:endParaRPr lang="en-US" altLang="zh-CN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Do your homework</a:t>
                      </a:r>
                      <a:endParaRPr lang="en-US" altLang="zh-CN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Help out at home</a:t>
                      </a:r>
                      <a:endParaRPr lang="en-US" altLang="zh-CN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Walk to school</a:t>
                      </a:r>
                      <a:endParaRPr lang="en-US" altLang="zh-CN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Play </a:t>
                      </a:r>
                      <a:r>
                        <a:rPr lang="en-US" altLang="zh-CN" b="1" dirty="0" smtClean="0">
                          <a:latin typeface="Times New Roman" panose="02020603050405020304" pitchFamily="2" charset="0"/>
                        </a:rPr>
                        <a:t>sports</a:t>
                      </a:r>
                      <a:endParaRPr lang="en-US" altLang="zh-CN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12800">
                <a:tc gridSpan="5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△</a:t>
                      </a: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always </a:t>
                      </a:r>
                      <a:r>
                        <a:rPr lang="zh-CN" altLang="en-US" b="1">
                          <a:latin typeface="Times New Roman" panose="02020603050405020304" pitchFamily="2" charset="0"/>
                        </a:rPr>
                        <a:t>☆</a:t>
                      </a:r>
                      <a:r>
                        <a:rPr lang="en-US" altLang="zh-CN" b="1">
                          <a:latin typeface="Times New Roman" panose="02020603050405020304" pitchFamily="2" charset="0"/>
                        </a:rPr>
                        <a:t>often ○usually □sometimes  ◇never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6000" y="313690"/>
            <a:ext cx="7795260" cy="6065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他正在卧室里给他的姑姑写电子邮件。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aunt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bedroom.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在冬天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鸟从一个寒冷的地方搬到温暖的地方。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winter.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谁能教我做饭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cook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在家里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我感觉非常舒服和放松。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feel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树对我们有帮助。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trees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11070" y="1165225"/>
            <a:ext cx="37191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writing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e-mail/email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802890" y="2444750"/>
            <a:ext cx="49650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move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from                        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493135" y="3697605"/>
            <a:ext cx="19202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teach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58945" y="4554855"/>
            <a:ext cx="41167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comfortable           relaxed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987890" y="5373135"/>
            <a:ext cx="22104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helpful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675" y="758190"/>
            <a:ext cx="671512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e-mail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you’ve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unit.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48130" y="391477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2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  <p:pic>
        <p:nvPicPr>
          <p:cNvPr id="3" name="图片 2" descr="yyyyu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58410" y="4229100"/>
            <a:ext cx="3390265" cy="210185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56870" y="1724025"/>
            <a:ext cx="7903210" cy="179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</a:rPr>
              <a:t>Do you write e-mails? 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marL="0" indent="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</a:rPr>
              <a:t>What do you think of e-mails? How do you feel when you get to a new place? 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marL="0" indent="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</a:rPr>
              <a:t>How do you feel about the people in the new place?</a:t>
            </a:r>
            <a:endParaRPr kumimoji="1"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1331913" y="1412875"/>
            <a:ext cx="6624637" cy="42481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teach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教；讲授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quite   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非常；十分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nervous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紧张的；不安的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comfortable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舒服的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relaxed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轻松的；放松的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helpful   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有用的；有帮助的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600" kern="1200" dirty="0">
              <a:solidFill>
                <a:srgbClr val="800000"/>
              </a:solidFill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493645" y="57023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6000" y="542290"/>
            <a:ext cx="690054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Jane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arrived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friendly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Jane.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Canadian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classrooms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classes.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Jane’s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culture.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11645" y="94107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211695" y="145923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811645" y="227330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510155" y="3077845"/>
            <a:ext cx="5092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77510" y="3489325"/>
            <a:ext cx="2687320" cy="1864995"/>
          </a:xfrm>
          <a:prstGeom prst="ellipse">
            <a:avLst/>
          </a:prstGeom>
        </p:spPr>
      </p:pic>
      <p:pic>
        <p:nvPicPr>
          <p:cNvPr id="8" name="U3_Lesson 18 Teaching in China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220" y="620805"/>
            <a:ext cx="728440" cy="72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119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2480" y="542925"/>
            <a:ext cx="794067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aloud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Jane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arrived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months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ago.She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then.But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feels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quite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relaxed.In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Canada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usually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only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class.In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classroom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another.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hard.They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usually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start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44005" y="908825"/>
            <a:ext cx="7353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two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69720" y="1336675"/>
            <a:ext cx="13881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nervous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43755" y="1772885"/>
            <a:ext cx="20193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comfortable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41980" y="2207260"/>
            <a:ext cx="5384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35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141095" y="2642235"/>
            <a:ext cx="11112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China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597785" y="3037840"/>
            <a:ext cx="13881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Chinese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139970" y="3501005"/>
            <a:ext cx="15748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8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: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a.m.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899160" y="3881755"/>
            <a:ext cx="15944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5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: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p.m.</a:t>
            </a:r>
            <a:endParaRPr lang="zh-CN" altLang="en-US" dirty="0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341620" y="4399915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0595" y="453390"/>
            <a:ext cx="6320155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1.She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is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teaching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English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in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China.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teach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意为“教”。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sb.sth.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相当于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sth.to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sb.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意为“教某人某事”。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English.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=He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teaches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他教我英语。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sb.to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意为“教某人做某事”。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She teaches me to play the piano.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她教我弹钢琴。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oneself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 err="1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sth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.=learn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意为“自学某事”。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Linda teaches herself Chinese at weekends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琳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达周末自学汉语。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36105" y="41541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675" y="350520"/>
            <a:ext cx="527812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2.She is writing an e-mail to her family and friends back home.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write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意为“给……写信”。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often writes to his mother.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他经常给他的妈妈写信。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3.But everyone here is so friendly and nice.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  <a:sym typeface="+mn-ea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be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friendly to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意为“对……友好”,相当于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be nice/kind to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 teachers are friendly to us.</a:t>
            </a:r>
            <a:endParaRPr lang="en-US" altLang="zh-CN" sz="2400" b="1" i="1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=The teachers are nice/kind to us.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老师对我们非常友好。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115" y="41935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576898"/>
            <a:ext cx="5080000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4.My students are wonderful and the other teachers are always helpful.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helpful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用作形容词,意为“乐于助人的”,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helpful to sb./sth.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意为“对……有用,对……有帮助”。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 books are helpful to the children.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这些书对孩子们有帮助。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-ful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是形容词后缀,符合该构词法的还有: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care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关怀—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careful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小心的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use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使用—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useful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有用的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beauty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美—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beautiful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美丽的 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115" y="41935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2050" y="550863"/>
            <a:ext cx="5080000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5.And they move from classroom to classroom for their classes.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move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用作动词,意为“搬家;移动”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move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from…to…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意为“从……搬到……”。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 moved from a small house to a big house last year.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去年我们从一个小房子搬到了一个大房子。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6.I’m so happy to be in China.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“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be+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adj.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+to+do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”意为“做……是……的”,其中的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是不定式。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is happy to see his grandparents.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他非常高兴看见他的祖父母。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115" y="41935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3944</Words>
  <Application>WPS 演示</Application>
  <PresentationFormat>全屏显示(4:3)</PresentationFormat>
  <Paragraphs>190</Paragraphs>
  <Slides>15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NEU-HZ-S92</vt:lpstr>
      <vt:lpstr>方正黑体_GBK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2018-12-29T09:19:35Z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